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AEBB-3B7E-4AA6-ADAF-68EFE575E84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9C90-027E-464D-9265-27332CA78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33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9C90-027E-464D-9265-27332CA786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35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54868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25.06.2021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1018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Правила 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домов»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293096"/>
            <a:ext cx="466903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вступил в силу с 02.07.2021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752" y="5336048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39952" y="3226336"/>
            <a:ext cx="1368152" cy="1066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1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способа оплаты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течение отопительного периода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 в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размере, определенном на основании показаний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расчете размера 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за тот расчетный период, в котором потребителем были переданы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показания.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16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выборе способа оплаты КУ по отоплению в течение отопительного периода, если при открытой системе теплоснабжения/ГВС ОПУ установлены раздельно в системе отопления и ГВС,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КУ по отоплению определяется в соответствии с предыдущими формулами.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903327"/>
            <a:ext cx="864096" cy="293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11402" y="2852936"/>
            <a:ext cx="864096" cy="504056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i.ytimg.com/vi/0iAKyHrgjkU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9" r="17622"/>
          <a:stretch/>
        </p:blipFill>
        <p:spPr bwMode="auto">
          <a:xfrm>
            <a:off x="3256084" y="4005064"/>
            <a:ext cx="3116116" cy="27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-27384"/>
            <a:ext cx="9108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в МКД,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не оборудован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все помещения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не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отопительными приборами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теплопотребляющими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элементами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формуле 2(3-1):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</a:t>
            </a:r>
            <a:r>
              <a:rPr lang="it-IT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it-IT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Т</a:t>
            </a:r>
            <a:r>
              <a:rPr lang="it-IT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общая площадь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ЖП;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норматив; 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baseline="30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технической документацией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не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приборов отопления/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переустройство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установку индивидуальных источников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в соответствии с требованиями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тариф.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gidotopleniya.ru/wp-content/uploads/2020/01/batarei-ne-otklyuchayut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4563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3068" y="200829"/>
            <a:ext cx="9036496" cy="4801314"/>
            <a:chOff x="93068" y="-99392"/>
            <a:chExt cx="9036496" cy="480131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3068" y="-99392"/>
              <a:ext cx="9036496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платы за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 по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отоплению в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в МКД с ОПУ ТЭ и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котором хотя бы одно, но не все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оборудованы ИПУ ТЭ, </a:t>
              </a:r>
            </a:p>
            <a:p>
              <a:pPr algn="ctr"/>
              <a:r>
                <a:rPr lang="ru-RU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 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помещения </a:t>
              </a:r>
              <a:r>
                <a:rPr lang="ru-RU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ОИ не 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оснащены отопительными приборами </a:t>
              </a:r>
              <a:r>
                <a:rPr lang="ru-RU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иными </a:t>
              </a:r>
              <a:r>
                <a:rPr lang="ru-RU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теплопотребляющими</a:t>
              </a:r>
              <a:r>
                <a:rPr lang="ru-RU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элементами </a:t>
              </a:r>
              <a:endPara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определяется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формуле 3(1-1):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-25000" dirty="0" err="1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объем </a:t>
              </a:r>
              <a:r>
                <a:rPr lang="ru-RU" b="1" dirty="0" smtClean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в ЖП/НЖП по показаниям ИПУ ТЭ,</a:t>
              </a: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без ИПУ исходя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площади такого помещения по формуле 3(7);</a:t>
              </a: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объем  ТЭ в МКД,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оборудованный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ОПУ ТЭ, </a:t>
              </a:r>
            </a:p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исключением объема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потребленного во всех </a:t>
              </a:r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b="1" baseline="300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тариф.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080" t="76312" r="53484" b="20000"/>
            <a:stretch/>
          </p:blipFill>
          <p:spPr bwMode="auto">
            <a:xfrm>
              <a:off x="2771800" y="1400587"/>
              <a:ext cx="3993661" cy="504056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298" t="76312" r="58654" b="20000"/>
            <a:stretch/>
          </p:blipFill>
          <p:spPr bwMode="auto">
            <a:xfrm>
              <a:off x="899592" y="3262124"/>
              <a:ext cx="740672" cy="504056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126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313" y="5002143"/>
            <a:ext cx="1353102" cy="13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170" y="4619830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841" y="4663777"/>
            <a:ext cx="1784909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53525" cy="6740307"/>
            <a:chOff x="0" y="0"/>
            <a:chExt cx="9153525" cy="67403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53525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Объем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в МКД, оборудованный ОПУ ТЭ,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исключением объема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потребленного во всех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определяется по формуле: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b="1" baseline="-250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общая площадь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ЖП/НЖП;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30000" dirty="0" err="1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объем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по показаниям ОПУ ТЭ;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-250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объем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 в ЖП/НЖП по показаниям  ИПУ, </a:t>
              </a:r>
            </a:p>
            <a:p>
              <a:pPr algn="ctr"/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без ИПУ -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исходя из площади 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по </a:t>
              </a:r>
              <a:r>
                <a:rPr lang="ru-RU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формуле 3(7</a:t>
              </a:r>
              <a:r>
                <a:rPr lang="ru-RU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b="1" baseline="30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</a:t>
              </a:r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общая площадь всех </a:t>
              </a:r>
              <a:r>
                <a:rPr lang="ru-RU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ru-RU" b="1" baseline="30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общая площадь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которых технической документацией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предусмотрено наличие приборов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отопления/ ЖП/НЖП,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переустройство которых, предусматривающее установку индивидуальных источников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осуществлено в соответствии с требованиями к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переустройству;</a:t>
              </a:r>
            </a:p>
            <a:p>
              <a:pPr algn="ctr"/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b="1" baseline="-25000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b="1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= 0,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технической документацией на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МКД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предусмотрено наличие в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 приборов отопления/ если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переустройство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ЖП/НЖП,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предусматривающее установку индивидуальных источников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ТЭ, 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осуществлено в соответствии с требованиями к </a:t>
              </a:r>
              <a:r>
                <a:rPr lang="ru-RU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переустройству</a:t>
              </a:r>
              <a:r>
                <a:rPr lang="ru-RU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40" t="38582" r="51569" b="48794"/>
            <a:stretch/>
          </p:blipFill>
          <p:spPr bwMode="auto">
            <a:xfrm>
              <a:off x="3203848" y="613894"/>
              <a:ext cx="2736304" cy="942897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840" t="42307" r="66687" b="52247"/>
            <a:stretch/>
          </p:blipFill>
          <p:spPr bwMode="auto">
            <a:xfrm>
              <a:off x="971600" y="5443686"/>
              <a:ext cx="550790" cy="369590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2290" name="Picture 2" descr="https://caricatura.ru/parad/dubinin/pic/karikatura-centralnoe-otoplenie_(valentin-dubinin)_291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7164288" y="699922"/>
            <a:ext cx="1715874" cy="21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aricatura.ru/parad/dubinin/pic/karikatura-centralnoe-otoplenie_(valentin-dubinin)_291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559"/>
          <a:stretch/>
        </p:blipFill>
        <p:spPr bwMode="auto">
          <a:xfrm>
            <a:off x="430939" y="692696"/>
            <a:ext cx="1632112" cy="21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в МКД с ОПУ ТЭ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ни одно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не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не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отопительными приборами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/иными </a:t>
            </a:r>
            <a:r>
              <a:rPr lang="ru-RU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теплопотребляющими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формуле 3(2-1):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lang="en-US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в ЖП/НЖП;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тариф.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ik.arhano.ru/wp-content/uploads/2018/10/%D0%BE%D1%82%D0%BE%D0%BF%D0%B8%D1%82%D0%B5%D0%BB%D1%8C%D0%BD%D1%8B%D0%B9-%D1%81%D0%B5%D0%B7%D0%BE%D0%BD-%D1%83%D0%BA%D1%80%D0%B0%D0%B8%D0%BD%D0%B0-%D1%8E%D0%BC%D0%BE%D1%80-10-%D1%82%D1%8B%D1%81-%D0%B8%D0%B7%D0%BE%D0%B1%D1%80%D0%B0%D0%B6%D0%B5%D0%BD%D0%B8%D0%B9-%D0%BD%D0%B0%D0%B9%D0%B4%D0%B5%D0%BD%D0%BE-%D0%B2-%D0%AF%D0%BD%D0%B4%D0%B5%D0%BA%D1%81.%D0%9A%D0%B0%D1%80%D1%82%D0%B8%D0%BD%D0%BA%D0%B0%D1%85-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976664" cy="352008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2366"/>
            <a:ext cx="1012256" cy="16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181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в ЖП/НЖП в МКД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по формуле: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общая площадь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baseline="30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объем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30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общая площадь всех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ЖП/НЖП;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b="1" baseline="30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общая площадь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технической документацией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не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приборов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отопления /ЖП/НЖП,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установку индивидуальных источников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в соответствии с требованиями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переустройству;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baseline="-25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технической документацией на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не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приборов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отопления/если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переустройство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предусматривающее установку индивидуальных источников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осуществлено в соответствии с требованиями к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14" t="34949" r="54361" b="57021"/>
          <a:stretch/>
        </p:blipFill>
        <p:spPr bwMode="auto">
          <a:xfrm>
            <a:off x="3726659" y="332656"/>
            <a:ext cx="1346576" cy="7200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873" y="548680"/>
            <a:ext cx="19880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7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76" y="116632"/>
            <a:ext cx="92745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случай из практики:</a:t>
            </a:r>
          </a:p>
          <a:p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–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по показаниям ОПУ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– </a:t>
            </a:r>
            <a:r>
              <a:rPr lang="ru-RU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Гкал.</a:t>
            </a:r>
            <a:endParaRPr lang="ru-RU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всех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– </a:t>
            </a:r>
            <a:r>
              <a:rPr lang="ru-RU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ru-RU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ЖП/НЖП, в которых технической документацией на МКД не предусмотрено наличие приборов отопления /ЖП/НЖП, переустройство которых предусматривающее установку индивидуальных источников ТЭ, осуществлено в соответствии с требованиями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переустройству –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– 2000 руб./1 Гкал.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</a:t>
            </a:r>
            <a:r>
              <a:rPr lang="ru-RU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в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40*200/(3000-200)=8000/2800=2,9 Гкал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платы за отопление=2,9*2000=5800 рублей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zlovaya-kcson6.ru/upload/photo/25-05-18/516_16_01_30_tac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085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1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15" y="116632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 6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потребителю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на основании возмездного договора, содержащего положения о предоставлении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Договор, содержащий положения о предоставлении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заключен 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письменной форме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совершения потребителем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конклюдентных действий.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ХВ, ГВ, ТЭ, ЭЭ и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 в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НЖП,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отведение сточных вод </a:t>
            </a:r>
            <a:endPara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договоров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заключенных в письменной форме непосредственно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распространяются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собственника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70115" y="476672"/>
            <a:ext cx="864096" cy="255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70115" y="980728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3789040"/>
            <a:ext cx="1296144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139952" y="4917946"/>
            <a:ext cx="1458416" cy="7920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8614"/>
            <a:ext cx="1026484" cy="105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9762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УО, ТСЖ, ЖСК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предоставляют РСО сведения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собственниках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НЖП,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направляют уведомления собственникам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НЖП 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заключения договоров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непосредственно с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распространяются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собственника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-места.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отсутствия 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 НЖП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 в НЖП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РСО расчетными способами для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бездоговорного потребления (самовольного пользования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3356992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3995936" y="1407468"/>
            <a:ext cx="1296144" cy="288032"/>
          </a:xfrm>
          <a:prstGeom prst="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55551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47381" y="3933056"/>
            <a:ext cx="936104" cy="288032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gdb.rferl.org/D2233530-005F-4D82-9897-376C2EDB5788_w1024_q1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51224"/>
            <a:ext cx="4896544" cy="18901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УО, ТСЖ, ЖСК 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при прямых договорах и расчетах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необходимые для начисления платы за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чем за 5 рабочих дней до дня начала предоставления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КУ: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ФИО,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 и место рождения, реквизиты документа, удостоверяющего личность, контактный телефон и адрес электронной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почты;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и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1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госрегистрации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ЮЛ,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контактный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с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общей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ЖП, ОИ, количество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постоянно проживающих в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наличии и </a:t>
            </a:r>
            <a:r>
              <a:rPr lang="ru-RU" sz="14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типе </a:t>
            </a:r>
            <a:r>
              <a:rPr lang="ru-RU" sz="14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 и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распределителей, дате и месте их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поверки,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дате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опломбирования, показания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месяцев;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составленных актах обследования на предмет установления наличия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установки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сведения, подтверждающие отсутствие в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помещениях ОИ отопительных приборов/иных </a:t>
            </a:r>
            <a:r>
              <a:rPr lang="ru-RU" sz="14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теплопотребляющих</a:t>
            </a:r>
            <a:r>
              <a:rPr lang="ru-RU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применении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поддержки по оплате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ЖП,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которых введено ограничение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/приостановление КУ, об 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устранении оснований для введения такого ограничения </a:t>
            </a:r>
            <a:r>
              <a:rPr lang="ru-RU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/приостановления</a:t>
            </a:r>
            <a:r>
              <a:rPr lang="ru-RU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случаях, периодах и об основаниях перерасчета размера платы за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документов за 12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реквизиты документов, подтверждающих право собственности на каждое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 и/ их копии.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12754" y="260648"/>
            <a:ext cx="7200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833" y="0"/>
            <a:ext cx="64796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45" y="1521487"/>
            <a:ext cx="826592" cy="8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2875" y="4086299"/>
            <a:ext cx="961919" cy="9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301866"/>
            <a:ext cx="747125" cy="7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2032" y="1556792"/>
            <a:ext cx="981967" cy="9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53" y="260648"/>
            <a:ext cx="9145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непредоставления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указанных сведений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/предоставления УО, ТСЖ, ЖСК недостоверных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убытки РСО,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понесенные в связи с уплатой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штрафа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необоснованное увеличение размера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рассчитанного при отсутствии указанных сведений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недостоверных сведений,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подлежат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возмещению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УО, ТСЖ, ЖСК.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одновременно на бумажном носителе за подписью единоличного исполнительного органа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электронном носителе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согласия потребителя на передачу персональных данных в соответствии с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«О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данных».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836712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24933" y="1988840"/>
            <a:ext cx="864096" cy="28803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4933" y="3284984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4933" y="4149080"/>
            <a:ext cx="864096" cy="576064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st.depositphotos.com/2512635/2872/i/950/depositphotos_28728931-stock-photo-caricature-computer-author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38961"/>
            <a:ext cx="2304256" cy="14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075" y="5157192"/>
            <a:ext cx="1602106" cy="16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55" y="1662654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0243" y="1718663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15" y="5157191"/>
            <a:ext cx="1623729" cy="161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007" y="30138"/>
            <a:ext cx="92525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42(1)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КУ по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осуществляется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отопительного периода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/равномерно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календарного года.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МКД,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не оборудован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ЖД,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не оборудован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2, 2(1), 2(3) и 2(4) приложения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исходя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ни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ЖП/НЖП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оборудовано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отоплению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 и 3(4) приложения N 2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показаний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50196" y="1772816"/>
            <a:ext cx="1008112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276872"/>
            <a:ext cx="1008112" cy="288032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50196" y="4221088"/>
            <a:ext cx="1008112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4725144"/>
            <a:ext cx="1008112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avatars.mds.yandex.net/get-zen_doc/3938527/pub_5f608d138169a87816fec8e2_5f60965d8b0f2342e5874b6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60663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ihi.ru/pics/2018/11/21/3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746731" cy="13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158" y="5589240"/>
            <a:ext cx="127517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16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котором хотя бы одно, но не все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оборудованы ИПУ ТЭ,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3(1) и 3(4) приложения N 2 к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на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показаний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и ИПУ ТЭ.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котором все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оборудованы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3(3) и 3(4) приложения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на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показаний ОПУ и ИПУ ТЭ.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все помещения общего пользования не оснащены отопительными приборами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иными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теплопотребляющими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элементами внутридомовой инженерной системы отопления, что подтверждено технической документацией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формулам 2(3-1), 2(4-1), 3(1-1), 3(2-1) приложения N 2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51920" y="620688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851920" y="1196752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00500" y="3068960"/>
            <a:ext cx="1080120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11935" y="3645024"/>
            <a:ext cx="1080120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900500" y="5805264"/>
            <a:ext cx="1080120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0" y="5554804"/>
            <a:ext cx="929626" cy="9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0370" y="2596888"/>
            <a:ext cx="1259632" cy="1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0" y="1844824"/>
            <a:ext cx="890626" cy="8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749" y="302926"/>
            <a:ext cx="998251" cy="1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5" y="-54397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определения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 платы за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с учетом отсутствия во всех помещениях, входящих в состав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отопительных приборов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теплопотребляющих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элементов,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 ИКУ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заявление.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плату за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расчетного периода, в котором предоставлено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наличии в документах, входящих в состав технической документации,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сведений.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определения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 платы за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с учетом отсутствия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отопительных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приборов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теплопотребляющих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 индивидуальных источников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в помещении,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ИКУ копии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подтверждающих проведение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переустройства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плату за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с учетом указанных документов с расчетного периода, в котором предоставлены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ЖД,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оборудован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ТЭ,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endParaRPr lang="ru-RU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формулам 3(4) и 3(5) приложения N 2 к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354 на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показаний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 ТЭ.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764704"/>
            <a:ext cx="79208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700808"/>
            <a:ext cx="792088" cy="216024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438867"/>
            <a:ext cx="79208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05486" y="4653136"/>
            <a:ext cx="792088" cy="216024"/>
          </a:xfrm>
          <a:prstGeom prst="down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08351" y="6093296"/>
            <a:ext cx="792088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6217"/>
            <a:ext cx="1581329" cy="16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913486" cy="7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97629"/>
            <a:ext cx="918972" cy="8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2096"/>
            <a:ext cx="936104" cy="14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0" y="-27384"/>
            <a:ext cx="91371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оборудован ОПУ ТЭ и ЖП/НЖП,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которых составляет более 50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оборудованы распределителями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1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год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корректировке.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Решением ОСС,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ТСЖ/ЖСК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установлена более частая в течение года периодичность проведения корректировки размера платы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осуществления оплаты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отопительного периода.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выхода из строя, отсутствия показаний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факта нарушения целостности пломбы хотя бы одного распределителя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приравнивается </a:t>
            </a: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помещениям, не оборудованным распределителями.</a:t>
            </a: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выборе способа оплаты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в течение отопительного периода при открытой системе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теплоснабжения/ГВС 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случае, если узел учета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 МКД оснащен ОПУ ТЭ,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учитывающим общий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на нужды отопления 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определения размера платы за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отоплению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за расчетный период на нужды отопления, в течение отопительного периода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разность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 на основании показаний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ТЭ,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использованной на подогрев воды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ГВС,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определенного исходя из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ТЭ на ГВС,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ГВ,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в помещениях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548680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35374" y="1556792"/>
            <a:ext cx="1080120" cy="21602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429000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5445224"/>
            <a:ext cx="10801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2060848"/>
            <a:ext cx="885105" cy="9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28" y="799779"/>
            <a:ext cx="934517" cy="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89295"/>
            <a:ext cx="693824" cy="5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6582" y="401905"/>
            <a:ext cx="1077418" cy="7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1745</Words>
  <Application>Microsoft Office PowerPoint</Application>
  <PresentationFormat>Экран (4:3)</PresentationFormat>
  <Paragraphs>231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User Windows</cp:lastModifiedBy>
  <cp:revision>43</cp:revision>
  <cp:lastPrinted>2021-08-10T15:59:59Z</cp:lastPrinted>
  <dcterms:created xsi:type="dcterms:W3CDTF">2021-07-29T14:59:12Z</dcterms:created>
  <dcterms:modified xsi:type="dcterms:W3CDTF">2021-08-23T14:12:51Z</dcterms:modified>
</cp:coreProperties>
</file>